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04" r:id="rId4"/>
    <p:sldId id="360" r:id="rId5"/>
    <p:sldId id="302" r:id="rId6"/>
    <p:sldId id="303" r:id="rId7"/>
    <p:sldId id="273" r:id="rId8"/>
    <p:sldId id="299" r:id="rId9"/>
    <p:sldId id="305" r:id="rId10"/>
    <p:sldId id="271" r:id="rId11"/>
    <p:sldId id="351" r:id="rId12"/>
    <p:sldId id="367" r:id="rId13"/>
    <p:sldId id="353" r:id="rId14"/>
    <p:sldId id="306" r:id="rId15"/>
    <p:sldId id="356" r:id="rId16"/>
    <p:sldId id="358" r:id="rId17"/>
    <p:sldId id="308" r:id="rId18"/>
    <p:sldId id="297" r:id="rId19"/>
    <p:sldId id="309" r:id="rId20"/>
    <p:sldId id="285" r:id="rId21"/>
    <p:sldId id="300" r:id="rId22"/>
    <p:sldId id="361" r:id="rId23"/>
    <p:sldId id="340" r:id="rId24"/>
    <p:sldId id="362" r:id="rId25"/>
    <p:sldId id="330" r:id="rId26"/>
    <p:sldId id="345" r:id="rId27"/>
    <p:sldId id="369" r:id="rId28"/>
    <p:sldId id="370" r:id="rId29"/>
    <p:sldId id="365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C33770-B975-45E7-B0EF-3A204F33F0DC}" v="786" dt="2022-02-25T23:40:48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064B-9930-4935-A4A4-C8DC871BAE8A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0E27C-2183-485C-B70C-B0491C7DAA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96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6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55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375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D1F0D-0F5B-4000-952A-8985BFFEF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300750-36C6-4A52-9C19-24BCD13E5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089EAF-97CD-41F2-AA7F-ADCF3D3F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134309-AF53-4953-B9AE-80903900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B9EE8-07A2-4484-A22E-91DE945A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69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71ED1F-5AFB-475F-B8E3-15ACD7F0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AD8ECE-6889-4F7C-B6FC-EC86C2154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060460-3392-4893-9CD1-1AE3C35D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6D0007-56B3-47D7-9319-D9804223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F9596E-070E-473E-92A6-93C351F3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098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51EFC-8930-44A8-A28C-E7EDC506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0EA37D-9E7E-4BDD-8A4E-4084430A4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A0401F-E956-4CCA-B474-D41CB2E4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A45C96-4581-46BA-918A-BC5684A3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88371D-1C60-4CCA-8179-014CB7AF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45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B1533-4A7C-4F01-A5C8-7AF4DBF5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E9248A-244D-477E-8608-B7D9D465A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5DAF2E-911A-4529-B181-26999166D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934E9C-2159-4A90-AB05-D6B685FD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16DCB9-A6CE-4CEF-9150-A2473F1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968A8B-C4F1-446D-BF4D-BE35C32D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61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BC47C-3350-40FC-893C-A21E2585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0C19E1-6D43-4231-8D6C-C135A9037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E89FB8-FB5F-4467-8AB1-A5FF342AC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7CCBF7A-2C79-4D26-B5ED-F12E387D9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498130F-24BE-4962-A094-625E6FF7E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0FEB70-7F79-4195-9A46-0BFF94E2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FD5429-B308-4C48-9AE6-7CF055B4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4AFF82-D84A-4A60-9F19-9F111BC5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815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629A4-12D8-4D05-9247-9D77F530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CBEBD9-CDF6-4E50-BED0-D6756A3C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2FE00C-EBA2-4CAF-87B8-4FA2210E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4557A0-F0D5-4C93-86B0-EBA80279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633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9BB0C1-F59C-44DA-85EE-486E026E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23F1FCC-BFED-4027-B738-CBB203EA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CE1223-68CA-4B1F-9F36-24DD930F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87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A91C4-18F9-42E0-A902-B72019D10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B1A553-915D-41DF-A50C-DC30C86C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DF2EF6-0AC0-43A2-BB75-B58E8C51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E3AF0C-3616-4D72-9869-E62E25E5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7015A9-8153-4A86-BD15-01F7BC55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C79171-01B4-4ACB-83CE-6A6CABEB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72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128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EFE97-7A00-4A3D-B4A1-8E9CBDE6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9987E4-F48C-468A-BBA5-2DC1DE08C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938494-F148-4E21-921F-D06220721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ED1AC8-04BB-4027-BF52-8F61DD4F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E18D47-D4B0-45B6-9070-757FE9CF3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855DA7-8ADD-4F5F-8846-D39AF3D1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208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2452A-01DE-475D-862D-B3E8AAF1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5AD8E3-3400-42D9-A2EA-4883317F9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25A2A-9A48-4DB9-9026-B839F792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77C2F-7DAC-482D-AD6F-3F45A6D6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E0D20C-6B45-45BB-8FF0-D6FFA760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905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25530BB-CFD3-4AB0-A1B8-6897E2215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2F91F5-387B-4B70-85CF-EC108550A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7AC39B-D72D-4E66-B1DA-05388503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DBA67C-2F13-4EB7-9EE7-085AD391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79E7B1-B999-4EFD-B029-B3E00493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3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31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81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14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52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06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9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66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9832D-F669-4C5F-83ED-24D1B4A53675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E6972-2474-4E11-B95D-FEEC654A2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95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430753-98A3-44D9-8215-EEB85476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DB7D7F-03AA-4A5F-87CC-809761A30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F2FA9-2463-4F0D-B2AC-395B9CDB0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B638-9117-4FDA-9225-9014FDF21077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D3A8D5-C588-433A-A258-474559B57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735B0A-E48F-408B-98A2-EFA4853CA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68AAE-F8F1-46E7-A890-74EED66635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31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ASSOCIAZIONE DEI CASTANICOLTORI DELLA LUCCHESIA</a:t>
            </a:r>
            <a:br>
              <a:rPr lang="it-IT" b="1" i="1" dirty="0">
                <a:solidFill>
                  <a:schemeClr val="bg1"/>
                </a:solidFill>
              </a:rPr>
            </a:br>
            <a:r>
              <a:rPr lang="it-IT" sz="3200" b="1" i="1" dirty="0">
                <a:solidFill>
                  <a:schemeClr val="bg1"/>
                </a:solidFill>
              </a:rPr>
              <a:t>ass.castanicoltori.lucchesia@gmail.com</a:t>
            </a:r>
            <a:br>
              <a:rPr lang="it-IT" b="1" i="1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r>
              <a:rPr lang="it-IT" b="1" i="1" dirty="0">
                <a:solidFill>
                  <a:schemeClr val="bg1"/>
                </a:solidFill>
              </a:rPr>
              <a:t>Realtà odierne e prospettive: il ruolo della Lucchesia per rafforzare la Toscana, l’Italia e l’Europa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13448"/>
            <a:ext cx="2904331" cy="14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32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5EAF52-6873-E38B-AC21-82BDA303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metato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13AD5B-EBE3-0A59-F945-6DB8B0543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8437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1209B-D4F1-C9F4-159F-D2DA6D02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Operazioni di carico del metato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90EEEA-34AF-A4A7-3354-18218D5FB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3946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CD3B51-56AF-937F-722A-F73F4E4A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fuoco soffuso coperto con la pula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2B0412-86C2-6A61-452B-3C437A12B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45609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9C586-BB9D-33C8-2406-227C385A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battitura delle castagne secche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E5E5B0A-167F-6185-FB21-03F135C8F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1825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3656C-C287-4934-0901-38A4B304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battitura a sacco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A7148FC-563A-0C31-981A-CB7F85EB5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61920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79210D-8070-D15F-7DE9-E7564DC5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Ventolazione</a:t>
            </a:r>
            <a:r>
              <a:rPr lang="it-IT" dirty="0"/>
              <a:t> manuale con l’</a:t>
            </a:r>
            <a:r>
              <a:rPr lang="it-IT" dirty="0" err="1"/>
              <a:t>arbuolo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0C9BFDC-40B1-DCFE-EC7C-AD0C7EE44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28455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C0878-F9F6-127C-DE62-4EF224F7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cernita minuziosa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29A448-EA53-A403-DCFB-F9BC9F37E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91385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7F2A4-B8CD-46A9-ACFC-33A28C4F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"/>
              </a:rPr>
              <a:t>Farina molita ad acqua e a pietra</a:t>
            </a:r>
            <a:endParaRPr lang="it-IT" dirty="0"/>
          </a:p>
        </p:txBody>
      </p:sp>
      <p:pic>
        <p:nvPicPr>
          <p:cNvPr id="4" name="Immagine 4" descr="Immagine che contiene persona, interni, vicino&#10;&#10;Descrizione generata automaticamente">
            <a:extLst>
              <a:ext uri="{FF2B5EF4-FFF2-40B4-BE49-F238E27FC236}">
                <a16:creationId xmlns:a16="http://schemas.microsoft.com/office/drawing/2014/main" id="{7C52CA80-FCE4-47A2-AB44-2A76D5DB6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935" y="1600200"/>
            <a:ext cx="3016130" cy="4525963"/>
          </a:xfrm>
        </p:spPr>
      </p:pic>
    </p:spTree>
    <p:extLst>
      <p:ext uri="{BB962C8B-B14F-4D97-AF65-F5344CB8AC3E}">
        <p14:creationId xmlns:p14="http://schemas.microsoft.com/office/powerpoint/2010/main" val="1316806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ED9DA2-536C-5EB2-DACC-A96C6196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Logo Marchio d’Area (U.I.B.M.)</a:t>
            </a:r>
            <a:br>
              <a:rPr lang="it-IT" dirty="0"/>
            </a:br>
            <a:r>
              <a:rPr lang="it-IT" dirty="0"/>
              <a:t>auspice Fondazione C.R. Pistoia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F8304A3A-5D95-8A0B-2A49-D4FF9F3D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78" y="1602119"/>
            <a:ext cx="3196244" cy="4522124"/>
          </a:xfrm>
        </p:spPr>
      </p:pic>
    </p:spTree>
    <p:extLst>
      <p:ext uri="{BB962C8B-B14F-4D97-AF65-F5344CB8AC3E}">
        <p14:creationId xmlns:p14="http://schemas.microsoft.com/office/powerpoint/2010/main" val="241700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CC362-E450-495C-B7D6-FECA0286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 progetti posti in essere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AF0CC8-2C1C-42D2-669A-6AB242BD5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028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F2987-C0FD-FB16-A987-796C6972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cultivar di Castanea Sativa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10C081-1CF5-658B-6F0B-D832B0745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Un patrimonio di biodiversità inestimabile popola i nostri monti e le nostre colline(oltre100 cultivar)</a:t>
            </a:r>
          </a:p>
          <a:p>
            <a:r>
              <a:rPr lang="it-IT" dirty="0"/>
              <a:t>Cultivar produttive anche in situazioni di forte aggressione da Cinipide e di siccità (e perciò resistenti anche ai cambiamenti climatici)</a:t>
            </a:r>
            <a:endParaRPr lang="it-IT" dirty="0">
              <a:cs typeface="Calibri"/>
            </a:endParaRPr>
          </a:p>
          <a:p>
            <a:r>
              <a:rPr lang="it-IT" dirty="0"/>
              <a:t>Varietà ottime sia per produrre farina che per la vendita del fresco (</a:t>
            </a:r>
            <a:r>
              <a:rPr lang="it-IT" dirty="0" err="1"/>
              <a:t>Carpinese</a:t>
            </a:r>
            <a:r>
              <a:rPr lang="it-IT" dirty="0"/>
              <a:t>, Rossole, </a:t>
            </a:r>
            <a:r>
              <a:rPr lang="it-IT" dirty="0" err="1"/>
              <a:t>Pelosora</a:t>
            </a:r>
            <a:r>
              <a:rPr lang="it-IT" dirty="0"/>
              <a:t>, </a:t>
            </a:r>
            <a:r>
              <a:rPr lang="it-IT" dirty="0" err="1"/>
              <a:t>ecc</a:t>
            </a:r>
            <a:r>
              <a:rPr lang="it-IT" dirty="0"/>
              <a:t>…) su cui investire con la ricerca per selezionare i cloni migliori</a:t>
            </a:r>
          </a:p>
          <a:p>
            <a:r>
              <a:rPr lang="it-IT" dirty="0"/>
              <a:t>I Campi collezione fatti per contrastare l’erosione genetica auspici la Fondazione B.M.L. e C.R.L.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822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864EB-BE78-04EC-DDF3-F290BFB9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L’accademia degli Infarinati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1559E0-8030-5490-3DC2-E9FA41BF9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Nel 2019 è stato posto in essere un corso per assaggiatori di farina finanziato da CCIAA di Lucca al quale hanno partecipato soggetti della Toscana Nord Occidentale (Lucca, Pistoia e Massa Carrara)</a:t>
            </a:r>
          </a:p>
          <a:p>
            <a:r>
              <a:rPr lang="it-IT" dirty="0"/>
              <a:t>Grazie a un bando sulla sostenibilità (Fondazione </a:t>
            </a:r>
            <a:r>
              <a:rPr lang="it-IT" dirty="0" err="1"/>
              <a:t>C.R.Lucca</a:t>
            </a:r>
            <a:r>
              <a:rPr lang="it-IT" dirty="0"/>
              <a:t>): la consapevolezza dell’importanza culturale e identitaria della farina prodotta tradizionalmente ci ha indotto alla costituzione dell’Accademia degli Infarinati (febbraio 2023).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391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9CCA6-C207-D51A-3B7A-7BFD96A2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Valorizzazione della farina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0A65C-7AC3-A7F5-A61B-5127BF1B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Contrastare l’omologazione del gusto imposta dalla grande distribuzione (farina industriale) </a:t>
            </a:r>
          </a:p>
          <a:p>
            <a:r>
              <a:rPr lang="it-IT" dirty="0"/>
              <a:t>Diffondere informazioni consone di un prodotto tradizionale totalmente Naturale e «Gluten Free»</a:t>
            </a:r>
          </a:p>
          <a:p>
            <a:r>
              <a:rPr lang="it-IT" dirty="0"/>
              <a:t>Accrescere la qualità della farina con incontri di assaggio tra i produttori e con i consumatori</a:t>
            </a:r>
          </a:p>
          <a:p>
            <a:r>
              <a:rPr lang="it-IT" dirty="0"/>
              <a:t>Incentivare i consumatori a riconoscere la qualità</a:t>
            </a:r>
          </a:p>
          <a:p>
            <a:r>
              <a:rPr lang="it-IT" dirty="0"/>
              <a:t>Dare il giusto valore al lungo e impegnativo lavoro dei </a:t>
            </a:r>
            <a:r>
              <a:rPr lang="it-IT" dirty="0" err="1"/>
              <a:t>castanicoltori</a:t>
            </a:r>
            <a:r>
              <a:rPr lang="it-IT" dirty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9695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51E81EF-8765-00AD-F646-4EF750276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9" y="875439"/>
            <a:ext cx="8965871" cy="50186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EA54EA-243B-849B-7498-CF11B696A062}"/>
              </a:ext>
            </a:extLst>
          </p:cNvPr>
          <p:cNvSpPr txBox="1"/>
          <p:nvPr/>
        </p:nvSpPr>
        <p:spPr>
          <a:xfrm>
            <a:off x="4648200" y="5501655"/>
            <a:ext cx="4335174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FORSE C’E’ DA RIVEDERE QUALCOSA…</a:t>
            </a:r>
            <a:endParaRPr lang="it-IT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A3B523B-B7EB-C396-E6F4-5232FB7900DE}"/>
              </a:ext>
            </a:extLst>
          </p:cNvPr>
          <p:cNvSpPr txBox="1"/>
          <p:nvPr/>
        </p:nvSpPr>
        <p:spPr>
          <a:xfrm>
            <a:off x="427326" y="1066741"/>
            <a:ext cx="3514119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1 kg castagne fresche 6-8€/kg</a:t>
            </a:r>
            <a:endParaRPr lang="it-IT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E2721F0-614F-BD25-5C2A-2DE4705DE9C7}"/>
              </a:ext>
            </a:extLst>
          </p:cNvPr>
          <p:cNvSpPr txBox="1"/>
          <p:nvPr/>
        </p:nvSpPr>
        <p:spPr>
          <a:xfrm>
            <a:off x="5202555" y="1066741"/>
            <a:ext cx="3514119" cy="41549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1 kg farina 24-32€/kg</a:t>
            </a:r>
            <a:endParaRPr lang="it-IT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4362214-C0A4-0927-EF3B-6F7181D643ED}"/>
              </a:ext>
            </a:extLst>
          </p:cNvPr>
          <p:cNvSpPr/>
          <p:nvPr/>
        </p:nvSpPr>
        <p:spPr>
          <a:xfrm>
            <a:off x="4012343" y="1144876"/>
            <a:ext cx="1119314" cy="236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948CCF-A345-9C9B-2C89-715DD1618507}"/>
              </a:ext>
            </a:extLst>
          </p:cNvPr>
          <p:cNvSpPr txBox="1"/>
          <p:nvPr/>
        </p:nvSpPr>
        <p:spPr>
          <a:xfrm>
            <a:off x="5202554" y="1659919"/>
            <a:ext cx="3514119" cy="4154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1 kg farina 15 €/kg</a:t>
            </a:r>
            <a:endParaRPr lang="it-IT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36F1384-8BB0-CCBE-2715-053ED7F7F881}"/>
              </a:ext>
            </a:extLst>
          </p:cNvPr>
          <p:cNvSpPr/>
          <p:nvPr/>
        </p:nvSpPr>
        <p:spPr>
          <a:xfrm rot="1724322">
            <a:off x="3970982" y="1406170"/>
            <a:ext cx="1202036" cy="266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8605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80EBA-8066-46F9-885F-B209A786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L’aspetto goliardico dell’Accademia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DC464A-ED89-0713-F20F-73E41C95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Uno strumento «leggero» per ridare la giusta considerazione ad un prodotto identitario</a:t>
            </a:r>
          </a:p>
          <a:p>
            <a:r>
              <a:rPr lang="it-IT" dirty="0"/>
              <a:t>Rieducare i consumatori al gusto autentico della tradizione contrastandone l’oblio</a:t>
            </a:r>
          </a:p>
          <a:p>
            <a:r>
              <a:rPr lang="it-IT" dirty="0"/>
              <a:t>Porre in essere Convivi a tema in strutture affiliate e/o certificate creando la Partnership</a:t>
            </a:r>
          </a:p>
          <a:p>
            <a:r>
              <a:rPr lang="it-IT" dirty="0"/>
              <a:t>Una casa seria,  ma senza prendersi troppo sul serio…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4870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2C76527-64BD-6CDB-E32A-4BBF521E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  <p:pic>
        <p:nvPicPr>
          <p:cNvPr id="10" name="Picture 6" descr="Corso di Assaggio della farina di castagne | Camera di Commercio di Lucca">
            <a:extLst>
              <a:ext uri="{FF2B5EF4-FFF2-40B4-BE49-F238E27FC236}">
                <a16:creationId xmlns:a16="http://schemas.microsoft.com/office/drawing/2014/main" id="{6C1FB8D9-D093-F3EF-7B2B-EE923468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7" y="1832651"/>
            <a:ext cx="2030293" cy="10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8666689-7AE3-2B29-6B3C-BA8127D5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941" y="1923622"/>
            <a:ext cx="2030293" cy="9846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653913-4568-F35B-52C9-D44933B5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81" y="3930821"/>
            <a:ext cx="1626570" cy="1656540"/>
          </a:xfrm>
          <a:prstGeom prst="rect">
            <a:avLst/>
          </a:prstGeom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3D2B298-1970-4EB1-B34C-1454BDFCA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849" y="3942935"/>
            <a:ext cx="1646109" cy="164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C0A7CB-0100-10EA-6317-3B21DFEDD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1" y="857250"/>
            <a:ext cx="7275107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7F784A-0977-64F9-EBC5-6A4D6DFBC7CD}"/>
              </a:ext>
            </a:extLst>
          </p:cNvPr>
          <p:cNvSpPr txBox="1"/>
          <p:nvPr/>
        </p:nvSpPr>
        <p:spPr>
          <a:xfrm>
            <a:off x="68580" y="963930"/>
            <a:ext cx="3368040" cy="4154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100" dirty="0">
                <a:latin typeface="Aldhabi" panose="01000000000000000000" pitchFamily="2" charset="-78"/>
                <a:cs typeface="Aldhabi" panose="01000000000000000000" pitchFamily="2" charset="-78"/>
              </a:rPr>
              <a:t>PARTNERSHIP CON LA RISTORAZIONE</a:t>
            </a:r>
          </a:p>
        </p:txBody>
      </p:sp>
    </p:spTree>
    <p:extLst>
      <p:ext uri="{BB962C8B-B14F-4D97-AF65-F5344CB8AC3E}">
        <p14:creationId xmlns:p14="http://schemas.microsoft.com/office/powerpoint/2010/main" val="3146508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BDFF1-C5E7-5D5D-A2DE-A227DC5A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21636-BB93-E684-9D70-D0BB736B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Azioni per il Distretto Castanicolo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F81CD2-55A6-91BC-41BA-0293A8480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Partecipazione attiva al tavolo Regionale</a:t>
            </a:r>
          </a:p>
          <a:p>
            <a:r>
              <a:rPr lang="it-IT" dirty="0"/>
              <a:t>Istanze concrete portate dal territorio </a:t>
            </a:r>
          </a:p>
          <a:p>
            <a:r>
              <a:rPr lang="it-IT" dirty="0"/>
              <a:t>La realizzazione di un documento ad hoc</a:t>
            </a:r>
          </a:p>
          <a:p>
            <a:r>
              <a:rPr lang="it-IT" dirty="0"/>
              <a:t>Sostegno alla stesura del Protocollo per la Castanicoltura</a:t>
            </a:r>
          </a:p>
          <a:p>
            <a:r>
              <a:rPr lang="it-IT" dirty="0"/>
              <a:t>Azioni per la sua formale acquisizione dalla Giunta Regionale</a:t>
            </a:r>
          </a:p>
          <a:p>
            <a:r>
              <a:rPr lang="it-IT" dirty="0"/>
              <a:t>L’impulso: posa in opera del Distretto Castanicolo</a:t>
            </a:r>
          </a:p>
          <a:p>
            <a:r>
              <a:rPr lang="it-IT" dirty="0"/>
              <a:t>Costituzione del Consorzio </a:t>
            </a:r>
            <a:r>
              <a:rPr lang="it-IT" dirty="0" err="1"/>
              <a:t>AgroSilvo</a:t>
            </a:r>
            <a:r>
              <a:rPr lang="it-IT" dirty="0"/>
              <a:t>-Castanicolo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92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B509D-9D92-5DCA-2D52-11E867F1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Stati Generali: motivazioni e relazioni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C2CD64-EE2C-B48B-5FCE-BE1D9067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Partecipazione attiva al Tavolo Tecnico Ministeriale frutta in guscio sez. Castagne</a:t>
            </a:r>
          </a:p>
          <a:p>
            <a:r>
              <a:rPr lang="it-IT" dirty="0"/>
              <a:t>Partecipazione alla redazione del Piano Strategico Nazionale di settore</a:t>
            </a:r>
          </a:p>
          <a:p>
            <a:r>
              <a:rPr lang="it-IT" dirty="0"/>
              <a:t>Posto in essere relazioni importanti con i dirigenti del MASAF e con il Sottosegretario </a:t>
            </a:r>
          </a:p>
          <a:p>
            <a:r>
              <a:rPr lang="it-IT" dirty="0"/>
              <a:t>La Toscana come motore per la castanicoltura </a:t>
            </a:r>
          </a:p>
          <a:p>
            <a:r>
              <a:rPr lang="it-IT" dirty="0"/>
              <a:t>Firenze la città del Rinascimento per il rilancio della castanicoltura Nazionale ed Europea: Castanea EXPO e gli Stati Generali (partnership)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5158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BCF1E-37BB-C192-B90F-62C58F3C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 per l’attenzione!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6B4AC2E-7CA8-4344-983C-8785A590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49" y="1600200"/>
            <a:ext cx="4523102" cy="4525963"/>
          </a:xfrm>
        </p:spPr>
      </p:pic>
    </p:spTree>
    <p:extLst>
      <p:ext uri="{BB962C8B-B14F-4D97-AF65-F5344CB8AC3E}">
        <p14:creationId xmlns:p14="http://schemas.microsoft.com/office/powerpoint/2010/main" val="32417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353CB-2D57-69DD-B46F-92DC1EE0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Marrone delle colline Lucchesi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0CAFAEF-DC19-E22C-44DE-1971E4A9C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2231231"/>
            <a:ext cx="3263900" cy="3263900"/>
          </a:xfrm>
        </p:spPr>
      </p:pic>
    </p:spTree>
    <p:extLst>
      <p:ext uri="{BB962C8B-B14F-4D97-AF65-F5344CB8AC3E}">
        <p14:creationId xmlns:p14="http://schemas.microsoft.com/office/powerpoint/2010/main" val="269475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6520E-5233-0DF2-0AB7-600751D5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Collaborazione e opportunità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30848-995D-EB4E-9436-8E3163284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Tra le attività principali poste in essere si annovera la lotta biologica al Cinipide Galligeno del castagno (progetto </a:t>
            </a:r>
            <a:r>
              <a:rPr lang="it-IT" dirty="0" err="1"/>
              <a:t>BioInfoscast</a:t>
            </a:r>
            <a:r>
              <a:rPr lang="it-IT" dirty="0"/>
              <a:t>).</a:t>
            </a:r>
          </a:p>
          <a:p>
            <a:r>
              <a:rPr lang="it-IT" dirty="0"/>
              <a:t>Nel 2017 si è dato seguito ad un progetto di valorizzazione di una delle più importanti varietà coltivate italiane: la «</a:t>
            </a:r>
            <a:r>
              <a:rPr lang="it-IT" dirty="0" err="1"/>
              <a:t>Carpinese</a:t>
            </a:r>
            <a:r>
              <a:rPr lang="it-IT" dirty="0"/>
              <a:t>».</a:t>
            </a:r>
          </a:p>
          <a:p>
            <a:r>
              <a:rPr lang="it-IT" dirty="0"/>
              <a:t>Attività propedeutica a connettere i territori produttori di farina (effettuate 32 conferenze)</a:t>
            </a:r>
          </a:p>
        </p:txBody>
      </p:sp>
    </p:spTree>
    <p:extLst>
      <p:ext uri="{BB962C8B-B14F-4D97-AF65-F5344CB8AC3E}">
        <p14:creationId xmlns:p14="http://schemas.microsoft.com/office/powerpoint/2010/main" val="328641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521FE-D983-CBBA-BFF8-B2636A51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Marchio collettivo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19BBC5-1120-369B-6C4D-B2D431CC7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94002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86BF74-4113-4706-B156-71F4D6E8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recenti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EFCE22-49D7-4F62-ACFF-7BD7CA9F2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it-IT" dirty="0"/>
              <a:t>Partecipazione attiva al tavolo castanicolo</a:t>
            </a:r>
          </a:p>
          <a:p>
            <a:pPr marL="0" indent="0">
              <a:buNone/>
            </a:pPr>
            <a:r>
              <a:rPr lang="it-IT" dirty="0"/>
              <a:t>    Regionale (stesura protocollo castanicoltura)</a:t>
            </a:r>
          </a:p>
          <a:p>
            <a:r>
              <a:rPr lang="it-IT" dirty="0"/>
              <a:t>Partecipazione al tavolo castanicolo del </a:t>
            </a:r>
            <a:r>
              <a:rPr lang="it-IT" dirty="0" err="1"/>
              <a:t>MiPAAF</a:t>
            </a:r>
            <a:r>
              <a:rPr lang="it-IT" dirty="0"/>
              <a:t> frutta in guscio – Sez. Castagne  (stesura PSN)</a:t>
            </a:r>
          </a:p>
          <a:p>
            <a:r>
              <a:rPr lang="it-IT" dirty="0"/>
              <a:t>Partecipazione a Convegni Nazionali</a:t>
            </a:r>
            <a:endParaRPr lang="it-IT" dirty="0">
              <a:cs typeface="Calibri"/>
            </a:endParaRPr>
          </a:p>
          <a:p>
            <a:r>
              <a:rPr lang="it-IT" dirty="0"/>
              <a:t>Collaborazioni con altre Associazioni e Enti</a:t>
            </a:r>
            <a:endParaRPr lang="it-IT" dirty="0">
              <a:cs typeface="Calibri"/>
            </a:endParaRPr>
          </a:p>
          <a:p>
            <a:r>
              <a:rPr lang="it-IT" dirty="0"/>
              <a:t>Registrato un Marchio d’Area per la farina </a:t>
            </a:r>
          </a:p>
          <a:p>
            <a:r>
              <a:rPr lang="it-IT" dirty="0">
                <a:cs typeface="Calibri"/>
              </a:rPr>
              <a:t>Attuato azioni che hanno posto le basi per la nascita del Distretto Castanicolo Toscano</a:t>
            </a:r>
          </a:p>
          <a:p>
            <a:r>
              <a:rPr lang="it-IT" dirty="0">
                <a:cs typeface="Calibri"/>
              </a:rPr>
              <a:t>Partecipazione al progetto Interreg CASTOUR</a:t>
            </a:r>
          </a:p>
          <a:p>
            <a:r>
              <a:rPr lang="it-IT" dirty="0">
                <a:cs typeface="Calibri"/>
              </a:rPr>
              <a:t>Relazioni e azioni che inducono agli Stati Generali</a:t>
            </a:r>
          </a:p>
        </p:txBody>
      </p:sp>
    </p:spTree>
    <p:extLst>
      <p:ext uri="{BB962C8B-B14F-4D97-AF65-F5344CB8AC3E}">
        <p14:creationId xmlns:p14="http://schemas.microsoft.com/office/powerpoint/2010/main" val="212016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5D4F6-AB6E-D873-2032-1AE7377E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areale vocato per la farina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6C3484-C559-F0E9-1658-0818462B0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Il territorio che si estende dalla Val di Vara fino alla Val di Bisenzio è essenzialmente dedito alla produzione di farina (tranne alcune eccezioni) </a:t>
            </a:r>
          </a:p>
          <a:p>
            <a:r>
              <a:rPr lang="it-IT" dirty="0"/>
              <a:t>Gli impianti multi-varietali sono più o meno variabili e possono arrivare a 240 piante ad ettaro (in alcune zone della Lucchesia e dell’Alta Versilia) </a:t>
            </a:r>
          </a:p>
          <a:p>
            <a:r>
              <a:rPr lang="it-IT" dirty="0"/>
              <a:t>Le cultivar variano a seconda dell’altitudine, dell’esposizione e del contesto territoriale (clima)</a:t>
            </a:r>
          </a:p>
        </p:txBody>
      </p:sp>
    </p:spTree>
    <p:extLst>
      <p:ext uri="{BB962C8B-B14F-4D97-AF65-F5344CB8AC3E}">
        <p14:creationId xmlns:p14="http://schemas.microsoft.com/office/powerpoint/2010/main" val="117056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AE19F-5CBD-145D-AB36-1247750D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Buone pratiche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94628-61EA-7090-2E9A-CDC1BAD0E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I territori citati sono accumunati da una omogeneità culturale e colturale: «la produzione di farina» prodotta in modo «sostenibile».</a:t>
            </a:r>
          </a:p>
          <a:p>
            <a:r>
              <a:rPr lang="it-IT" dirty="0"/>
              <a:t>Produzione con metodo tradizionale: Essiccazione LENTA nei metati (cannicci, </a:t>
            </a:r>
            <a:r>
              <a:rPr lang="it-IT" dirty="0" err="1"/>
              <a:t>gradili</a:t>
            </a:r>
            <a:r>
              <a:rPr lang="it-IT" dirty="0"/>
              <a:t> </a:t>
            </a:r>
            <a:r>
              <a:rPr lang="it-IT" dirty="0" err="1"/>
              <a:t>ecc</a:t>
            </a:r>
            <a:r>
              <a:rPr lang="it-IT" dirty="0"/>
              <a:t>…) </a:t>
            </a:r>
          </a:p>
          <a:p>
            <a:r>
              <a:rPr lang="it-IT" dirty="0"/>
              <a:t>In questo territorio le tecniche e le buone pratiche sono universalmente condivise/ allineate </a:t>
            </a:r>
          </a:p>
          <a:p>
            <a:r>
              <a:rPr lang="it-IT" dirty="0"/>
              <a:t>Ciò consente di ottenere una produzione di Farina di buona qualità improntata alla Naturalità</a:t>
            </a:r>
          </a:p>
        </p:txBody>
      </p:sp>
    </p:spTree>
    <p:extLst>
      <p:ext uri="{BB962C8B-B14F-4D97-AF65-F5344CB8AC3E}">
        <p14:creationId xmlns:p14="http://schemas.microsoft.com/office/powerpoint/2010/main" val="104043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0033CE-A1A9-4F3A-BF82-14FB3BBF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raccolta a mano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C2A8C8C-1451-CD88-B6D6-2616EB02C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534005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840</Words>
  <Application>Microsoft Office PowerPoint</Application>
  <PresentationFormat>Presentazione su schermo (4:3)</PresentationFormat>
  <Paragraphs>76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Aldhabi</vt:lpstr>
      <vt:lpstr>Arial</vt:lpstr>
      <vt:lpstr>Calibri</vt:lpstr>
      <vt:lpstr>Calibri Light</vt:lpstr>
      <vt:lpstr>Tema di Office</vt:lpstr>
      <vt:lpstr>1_Tema di Office</vt:lpstr>
      <vt:lpstr>ASSOCIAZIONE DEI CASTANICOLTORI DELLA LUCCHESIA ass.castanicoltori.lucchesia@gmail.com     Realtà odierne e prospettive: il ruolo della Lucchesia per rafforzare la Toscana, l’Italia e l’Europa</vt:lpstr>
      <vt:lpstr>Le cultivar di Castanea Sativa</vt:lpstr>
      <vt:lpstr>Il Marrone delle colline Lucchesi</vt:lpstr>
      <vt:lpstr>La Collaborazione e opportunità</vt:lpstr>
      <vt:lpstr>Marchio collettivo</vt:lpstr>
      <vt:lpstr>Attività recenti</vt:lpstr>
      <vt:lpstr>Un areale vocato per la farina</vt:lpstr>
      <vt:lpstr>Buone pratiche</vt:lpstr>
      <vt:lpstr>La raccolta a mano</vt:lpstr>
      <vt:lpstr>Il metato</vt:lpstr>
      <vt:lpstr>Operazioni di carico del metato</vt:lpstr>
      <vt:lpstr>Il fuoco soffuso coperto con la pula</vt:lpstr>
      <vt:lpstr>La battitura delle castagne secche</vt:lpstr>
      <vt:lpstr>La battitura a sacco</vt:lpstr>
      <vt:lpstr>Ventolazione manuale con l’arbuolo</vt:lpstr>
      <vt:lpstr>La cernita minuziosa</vt:lpstr>
      <vt:lpstr>Farina molita ad acqua e a pietra</vt:lpstr>
      <vt:lpstr>Logo Marchio d’Area (U.I.B.M.) auspice Fondazione C.R. Pistoia</vt:lpstr>
      <vt:lpstr>I progetti posti in essere</vt:lpstr>
      <vt:lpstr>L’accademia degli Infarinati</vt:lpstr>
      <vt:lpstr>Valorizzazione della farina</vt:lpstr>
      <vt:lpstr>Presentazione standard di PowerPoint</vt:lpstr>
      <vt:lpstr>L’aspetto goliardico dell’Accademia</vt:lpstr>
      <vt:lpstr>Presentazione standard di PowerPoint</vt:lpstr>
      <vt:lpstr>Presentazione standard di PowerPoint</vt:lpstr>
      <vt:lpstr>Azioni per il Distretto Castanicolo</vt:lpstr>
      <vt:lpstr>Stati Generali: motivazioni e relazioni </vt:lpstr>
      <vt:lpstr>Grazie per l’attenzione!</vt:lpstr>
    </vt:vector>
  </TitlesOfParts>
  <Company>MTM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ASSOCIAZIONE DEI CASTANICOLTORI DELLA LUCCHESIA</dc:title>
  <dc:creator>utente</dc:creator>
  <cp:lastModifiedBy>Stefano Fazzi</cp:lastModifiedBy>
  <cp:revision>418</cp:revision>
  <dcterms:created xsi:type="dcterms:W3CDTF">2019-05-24T16:32:49Z</dcterms:created>
  <dcterms:modified xsi:type="dcterms:W3CDTF">2025-06-12T15:35:23Z</dcterms:modified>
</cp:coreProperties>
</file>